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18" r:id="rId53"/>
    <p:sldId id="312" r:id="rId54"/>
    <p:sldId id="343" r:id="rId55"/>
    <p:sldId id="365" r:id="rId56"/>
    <p:sldId id="344" r:id="rId57"/>
    <p:sldId id="342" r:id="rId58"/>
    <p:sldId id="281" r:id="rId59"/>
    <p:sldId id="280" r:id="rId60"/>
    <p:sldId id="276" r:id="rId61"/>
    <p:sldId id="412"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7" r:id="rId79"/>
    <p:sldId id="411" r:id="rId80"/>
    <p:sldId id="376" r:id="rId81"/>
    <p:sldId id="405" r:id="rId82"/>
    <p:sldId id="377" r:id="rId83"/>
    <p:sldId id="372" r:id="rId84"/>
    <p:sldId id="351"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0.png"/><Relationship Id="rId4"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0.png"/><Relationship Id="rId4"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06-Nov-20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06-Nov-20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06-Nov-20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06-Nov-20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06-Nov-20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06-Nov-20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06-Nov-20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06-Nov-20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06-Nov-20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2.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49</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smtClean="0">
                <a:latin typeface="Times New Roman" pitchFamily="18" charset="0"/>
                <a:cs typeface="Times New Roman" pitchFamily="18" charset="0"/>
              </a:rPr>
              <a:t>Ferrite Antennae,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58</a:t>
            </a:fld>
            <a:endParaRPr lang="en-US"/>
          </a:p>
        </p:txBody>
      </p:sp>
    </p:spTree>
    <p:extLst>
      <p:ext uri="{BB962C8B-B14F-4D97-AF65-F5344CB8AC3E}">
        <p14:creationId xmlns:p14="http://schemas.microsoft.com/office/powerpoint/2010/main" val="3238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3"/>
          <a:stretch>
            <a:fillRect/>
          </a:stretch>
        </p:blipFill>
        <p:spPr>
          <a:xfrm>
            <a:off x="6096000" y="3173537"/>
            <a:ext cx="5076699"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683205"/>
                <a:ext cx="10801582" cy="137832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smtClean="0">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683205"/>
                <a:ext cx="10801582" cy="1378326"/>
              </a:xfrm>
              <a:prstGeom prst="rect">
                <a:avLst/>
              </a:prstGeom>
              <a:blipFill>
                <a:blip r:embed="rId4"/>
                <a:stretch>
                  <a:fillRect l="-564" t="-2655"/>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790701" y="3173536"/>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Hysteresis Loop of </a:t>
            </a:r>
            <a:r>
              <a:rPr lang="en-US" dirty="0" err="1">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Transmission Line</a:t>
            </a:r>
            <a:endParaRPr lang="en-US" dirty="0"/>
          </a:p>
        </p:txBody>
      </p:sp>
      <p:sp>
        <p:nvSpPr>
          <p:cNvPr id="3" name="Content Placeholder 2"/>
          <p:cNvSpPr>
            <a:spLocks noGrp="1"/>
          </p:cNvSpPr>
          <p:nvPr>
            <p:ph idx="1"/>
          </p:nvPr>
        </p:nvSpPr>
        <p:spPr>
          <a:xfrm>
            <a:off x="838200" y="1825625"/>
            <a:ext cx="4530634" cy="4351338"/>
          </a:xfrm>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ferromagnet</a:t>
            </a:r>
            <a:r>
              <a:rPr lang="en-US" dirty="0" smtClean="0">
                <a:latin typeface="Times New Roman" panose="02020603050405020304" pitchFamily="18" charset="0"/>
                <a:cs typeface="Times New Roman" panose="02020603050405020304" pitchFamily="18" charset="0"/>
              </a:rPr>
              <a:t> exhibited non-linearity, </a:t>
            </a:r>
            <a:r>
              <a:rPr lang="en-US" dirty="0" err="1" smtClean="0">
                <a:latin typeface="Times New Roman" panose="02020603050405020304" pitchFamily="18" charset="0"/>
                <a:cs typeface="Times New Roman" panose="02020603050405020304" pitchFamily="18" charset="0"/>
              </a:rPr>
              <a:t>coercivity</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retentivity</a:t>
            </a:r>
            <a:r>
              <a:rPr lang="en-US" dirty="0" smtClean="0">
                <a:latin typeface="Times New Roman" panose="02020603050405020304" pitchFamily="18" charset="0"/>
                <a:cs typeface="Times New Roman" panose="02020603050405020304" pitchFamily="18" charset="0"/>
              </a:rPr>
              <a:t> as shown in the </a:t>
            </a:r>
            <a:r>
              <a:rPr lang="en-US" dirty="0" err="1" smtClean="0">
                <a:latin typeface="Times New Roman" panose="02020603050405020304" pitchFamily="18" charset="0"/>
                <a:cs typeface="Times New Roman" panose="02020603050405020304" pitchFamily="18" charset="0"/>
              </a:rPr>
              <a:t>Hystersis</a:t>
            </a:r>
            <a:r>
              <a:rPr lang="en-US" dirty="0" smtClean="0">
                <a:latin typeface="Times New Roman" panose="02020603050405020304" pitchFamily="18" charset="0"/>
                <a:cs typeface="Times New Roman" panose="02020603050405020304" pitchFamily="18" charset="0"/>
              </a:rPr>
              <a:t> loop for a cycle.</a:t>
            </a:r>
          </a:p>
          <a:p>
            <a:r>
              <a:rPr lang="en-US" dirty="0" smtClean="0">
                <a:latin typeface="Times New Roman" panose="02020603050405020304" pitchFamily="18" charset="0"/>
                <a:cs typeface="Times New Roman" panose="02020603050405020304" pitchFamily="18" charset="0"/>
              </a:rPr>
              <a:t>The area enclosed inside the hysteresis loop is dissipated as heat by the ferromagnetic core.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6" name="Picture 5"/>
          <p:cNvPicPr>
            <a:picLocks noChangeAspect="1"/>
          </p:cNvPicPr>
          <p:nvPr/>
        </p:nvPicPr>
        <p:blipFill>
          <a:blip r:embed="rId2"/>
          <a:stretch>
            <a:fillRect/>
          </a:stretch>
        </p:blipFill>
        <p:spPr>
          <a:xfrm>
            <a:off x="5556425" y="1825626"/>
            <a:ext cx="5797376" cy="4351338"/>
          </a:xfrm>
          <a:prstGeom prst="rect">
            <a:avLst/>
          </a:prstGeom>
          <a:ln>
            <a:solidFill>
              <a:schemeClr val="tx1"/>
            </a:solidFill>
          </a:ln>
        </p:spPr>
      </p:pic>
    </p:spTree>
    <p:extLst>
      <p:ext uri="{BB962C8B-B14F-4D97-AF65-F5344CB8AC3E}">
        <p14:creationId xmlns:p14="http://schemas.microsoft.com/office/powerpoint/2010/main" val="2511015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𝑺</m:t>
                      </m:r>
                      <m:r>
                        <a:rPr lang="en-US" b="1"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336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a:t>
                </a:r>
                <a:r>
                  <a:rPr lang="en-US" dirty="0" smtClean="0">
                    <a:latin typeface="Times New Roman" panose="02020603050405020304" pitchFamily="18" charset="0"/>
                    <a:cs typeface="Times New Roman" panose="02020603050405020304" pitchFamily="18" charset="0"/>
                  </a:rPr>
                  <a:t>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6096000" y="2282066"/>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mc:Choice xmlns:a14="http://schemas.microsoft.com/office/drawing/2010/main"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2020680"/>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1969101"/>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5766</TotalTime>
  <Words>4472</Words>
  <Application>Microsoft Office PowerPoint</Application>
  <PresentationFormat>Widescreen</PresentationFormat>
  <Paragraphs>737</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Hysteresis Loop of MnZn Transmission Line</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1502</cp:revision>
  <dcterms:created xsi:type="dcterms:W3CDTF">2019-10-08T20:14:06Z</dcterms:created>
  <dcterms:modified xsi:type="dcterms:W3CDTF">2020-11-05T21:05:29Z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